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3"/>
  </p:notesMasterIdLst>
  <p:sldIdLst>
    <p:sldId id="256" r:id="rId3"/>
    <p:sldId id="257" r:id="rId4"/>
    <p:sldId id="310" r:id="rId5"/>
    <p:sldId id="313" r:id="rId6"/>
    <p:sldId id="314" r:id="rId7"/>
    <p:sldId id="316" r:id="rId8"/>
    <p:sldId id="317" r:id="rId9"/>
    <p:sldId id="318" r:id="rId10"/>
    <p:sldId id="319" r:id="rId11"/>
    <p:sldId id="258" r:id="rId12"/>
    <p:sldId id="264" r:id="rId13"/>
    <p:sldId id="265" r:id="rId14"/>
    <p:sldId id="303" r:id="rId15"/>
    <p:sldId id="304" r:id="rId16"/>
    <p:sldId id="305" r:id="rId17"/>
    <p:sldId id="306" r:id="rId18"/>
    <p:sldId id="307" r:id="rId19"/>
    <p:sldId id="268" r:id="rId20"/>
    <p:sldId id="269" r:id="rId21"/>
    <p:sldId id="271" r:id="rId22"/>
    <p:sldId id="296" r:id="rId23"/>
    <p:sldId id="273" r:id="rId24"/>
    <p:sldId id="274" r:id="rId25"/>
    <p:sldId id="275" r:id="rId26"/>
    <p:sldId id="276" r:id="rId27"/>
    <p:sldId id="277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267" r:id="rId39"/>
    <p:sldId id="278" r:id="rId40"/>
    <p:sldId id="308" r:id="rId41"/>
    <p:sldId id="280" r:id="rId42"/>
    <p:sldId id="297" r:id="rId43"/>
    <p:sldId id="299" r:id="rId44"/>
    <p:sldId id="301" r:id="rId45"/>
    <p:sldId id="302" r:id="rId46"/>
    <p:sldId id="281" r:id="rId47"/>
    <p:sldId id="282" r:id="rId48"/>
    <p:sldId id="283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1A1717"/>
    <a:srgbClr val="17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24140-809A-42B8-B069-CA1C7E9D1452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4E7E4-856C-4A0D-A43E-728E46C8A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440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FECE9-AFC4-4B26-9864-60657FFDCBD1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639888" y="2641600"/>
            <a:ext cx="6072188" cy="3416300"/>
          </a:xfrm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0" y="611188"/>
            <a:ext cx="3886200" cy="792162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9309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FECE9-AFC4-4B26-9864-60657FFDCBD1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639888" y="2641600"/>
            <a:ext cx="6072188" cy="3416300"/>
          </a:xfrm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0" y="611188"/>
            <a:ext cx="3886200" cy="792162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722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FECE9-AFC4-4B26-9864-60657FFDCBD1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639888" y="2641600"/>
            <a:ext cx="6072188" cy="3416300"/>
          </a:xfrm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0" y="611188"/>
            <a:ext cx="3886200" cy="792162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529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FECE9-AFC4-4B26-9864-60657FFDCBD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639888" y="2641600"/>
            <a:ext cx="6072188" cy="3416300"/>
          </a:xfrm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0" y="611188"/>
            <a:ext cx="3886200" cy="792162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06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FECE9-AFC4-4B26-9864-60657FFDCBD1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639888" y="2641600"/>
            <a:ext cx="6072188" cy="3416300"/>
          </a:xfrm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0" y="611188"/>
            <a:ext cx="3886200" cy="792162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1534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FECE9-AFC4-4B26-9864-60657FFDCBD1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639888" y="2641600"/>
            <a:ext cx="6072188" cy="3416300"/>
          </a:xfrm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0" y="611188"/>
            <a:ext cx="3886200" cy="792162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3821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FECE9-AFC4-4B26-9864-60657FFDCBD1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639888" y="2641600"/>
            <a:ext cx="6072188" cy="3416300"/>
          </a:xfrm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0" y="611188"/>
            <a:ext cx="3886200" cy="792162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918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C713-5F73-4E29-8A65-35BBFB4A1D36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EFD9-D8BA-4E4C-A875-1834409B08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793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C713-5F73-4E29-8A65-35BBFB4A1D36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EFD9-D8BA-4E4C-A875-1834409B08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791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C713-5F73-4E29-8A65-35BBFB4A1D36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EFD9-D8BA-4E4C-A875-1834409B08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277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8C713-5F73-4E29-8A65-35BBFB4A1D36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11/07/2022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7AEFD9-D8BA-4E4C-A875-1834409B087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252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8C713-5F73-4E29-8A65-35BBFB4A1D36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11/07/2022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7AEFD9-D8BA-4E4C-A875-1834409B087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0555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8C713-5F73-4E29-8A65-35BBFB4A1D36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11/07/2022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7AEFD9-D8BA-4E4C-A875-1834409B087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286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8C713-5F73-4E29-8A65-35BBFB4A1D36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11/07/2022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7AEFD9-D8BA-4E4C-A875-1834409B087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519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8C713-5F73-4E29-8A65-35BBFB4A1D36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11/07/2022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7AEFD9-D8BA-4E4C-A875-1834409B087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940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8C713-5F73-4E29-8A65-35BBFB4A1D36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11/07/2022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7AEFD9-D8BA-4E4C-A875-1834409B087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00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8C713-5F73-4E29-8A65-35BBFB4A1D36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11/07/2022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7AEFD9-D8BA-4E4C-A875-1834409B087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045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8C713-5F73-4E29-8A65-35BBFB4A1D36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11/07/2022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7AEFD9-D8BA-4E4C-A875-1834409B087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74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C713-5F73-4E29-8A65-35BBFB4A1D36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EFD9-D8BA-4E4C-A875-1834409B08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285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8C713-5F73-4E29-8A65-35BBFB4A1D36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11/07/2022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7AEFD9-D8BA-4E4C-A875-1834409B087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2134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8C713-5F73-4E29-8A65-35BBFB4A1D36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11/07/2022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7AEFD9-D8BA-4E4C-A875-1834409B087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5542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8C713-5F73-4E29-8A65-35BBFB4A1D36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11/07/2022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7AEFD9-D8BA-4E4C-A875-1834409B087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055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C713-5F73-4E29-8A65-35BBFB4A1D36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EFD9-D8BA-4E4C-A875-1834409B08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36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C713-5F73-4E29-8A65-35BBFB4A1D36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EFD9-D8BA-4E4C-A875-1834409B08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2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C713-5F73-4E29-8A65-35BBFB4A1D36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EFD9-D8BA-4E4C-A875-1834409B08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06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C713-5F73-4E29-8A65-35BBFB4A1D36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EFD9-D8BA-4E4C-A875-1834409B08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27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C713-5F73-4E29-8A65-35BBFB4A1D36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EFD9-D8BA-4E4C-A875-1834409B08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036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C713-5F73-4E29-8A65-35BBFB4A1D36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EFD9-D8BA-4E4C-A875-1834409B08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80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C713-5F73-4E29-8A65-35BBFB4A1D36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EFD9-D8BA-4E4C-A875-1834409B08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252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8C713-5F73-4E29-8A65-35BBFB4A1D36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AEFD9-D8BA-4E4C-A875-1834409B08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410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8C713-5F73-4E29-8A65-35BBFB4A1D36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11/07/2022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7AEFD9-D8BA-4E4C-A875-1834409B087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8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0.png"/><Relationship Id="rId9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Stitching</a:t>
            </a:r>
            <a:endParaRPr lang="en-GB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2238"/>
            <a:ext cx="9144000" cy="2074862"/>
          </a:xfrm>
        </p:spPr>
        <p:txBody>
          <a:bodyPr>
            <a:normAutofit/>
          </a:bodyPr>
          <a:lstStyle/>
          <a:p>
            <a:r>
              <a:rPr lang="en-GB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Huỳnh Anh Duy</a:t>
            </a:r>
          </a:p>
          <a:p>
            <a:r>
              <a:rPr lang="en-GB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Bảo Phước</a:t>
            </a:r>
          </a:p>
          <a:p>
            <a:r>
              <a:rPr lang="en-GB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Cảnh Toàn</a:t>
            </a:r>
          </a:p>
          <a:p>
            <a:r>
              <a:rPr lang="en-GB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Trịnh Ngọc Nghĩa</a:t>
            </a:r>
          </a:p>
          <a:p>
            <a:r>
              <a:rPr lang="en-GB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Dương Minh Đức</a:t>
            </a:r>
            <a:endParaRPr lang="en-GB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32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70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Transformation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points detection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Homography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Dealing with Outliers: RANSAC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Warping and Blending images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11800" y="3975100"/>
            <a:ext cx="584200" cy="990600"/>
          </a:xfrm>
          <a:prstGeom prst="rect">
            <a:avLst/>
          </a:prstGeom>
          <a:solidFill>
            <a:srgbClr val="1A1A1A"/>
          </a:solidFill>
          <a:ln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Topics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89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18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53" y="1647455"/>
            <a:ext cx="8621855" cy="439312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08709" y="1044119"/>
            <a:ext cx="10515600" cy="729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2x2 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1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18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709" y="1044119"/>
            <a:ext cx="10515600" cy="7299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2x2 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736" y="1774049"/>
            <a:ext cx="7068536" cy="1838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50574" y="3672626"/>
                <a:ext cx="16303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574" y="3672626"/>
                <a:ext cx="1630318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469131" y="3758381"/>
                <a:ext cx="16482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31" y="3758381"/>
                <a:ext cx="1648208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085801" y="4237014"/>
            <a:ext cx="4207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represented by a matrix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36294" y="5104461"/>
                <a:ext cx="14448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294" y="5104461"/>
                <a:ext cx="144488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43057" y="4878179"/>
                <a:ext cx="1969514" cy="914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57" y="4878179"/>
                <a:ext cx="1969514" cy="914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107628" y="4878179"/>
                <a:ext cx="3099708" cy="914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628" y="4878179"/>
                <a:ext cx="3099708" cy="9142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1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18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709" y="1044119"/>
            <a:ext cx="10515600" cy="7299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Scaling (Stretching or Squishing)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06752" y="3899531"/>
                <a:ext cx="3697166" cy="1817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Forward: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2400" b="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52" y="3899531"/>
                <a:ext cx="3697166" cy="1817934"/>
              </a:xfrm>
              <a:prstGeom prst="rect">
                <a:avLst/>
              </a:prstGeom>
              <a:blipFill>
                <a:blip r:embed="rId2"/>
                <a:stretch>
                  <a:fillRect l="-2640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35" y="1602691"/>
            <a:ext cx="7802064" cy="1905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62869" y="3899531"/>
                <a:ext cx="4748031" cy="2227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den>
                      </m:f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2400" b="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869" y="3899531"/>
                <a:ext cx="4748031" cy="2227469"/>
              </a:xfrm>
              <a:prstGeom prst="rect">
                <a:avLst/>
              </a:prstGeom>
              <a:blipFill>
                <a:blip r:embed="rId4"/>
                <a:stretch>
                  <a:fillRect l="-1926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93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18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709" y="1044119"/>
            <a:ext cx="10515600" cy="7299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 Rotation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26520" y="4732457"/>
                <a:ext cx="455284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GB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GB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unc>
                          <m:funcPr>
                            <m:ctrlP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  <m:func>
                          <m:funcPr>
                            <m:ctrlP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func>
                  </m:oMath>
                </a14:m>
                <a:endParaRPr lang="en-GB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520" y="4732457"/>
                <a:ext cx="4552849" cy="1200329"/>
              </a:xfrm>
              <a:prstGeom prst="rect">
                <a:avLst/>
              </a:prstGeom>
              <a:blipFill>
                <a:blip r:embed="rId2"/>
                <a:stretch>
                  <a:fillRect b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726" y="1774049"/>
            <a:ext cx="3648584" cy="2810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492332" y="2943488"/>
                <a:ext cx="185275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en-GB" sz="2400" b="0" dirty="0" smtClean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332" y="2943488"/>
                <a:ext cx="1852751" cy="830997"/>
              </a:xfrm>
              <a:prstGeom prst="rect">
                <a:avLst/>
              </a:prstGeom>
              <a:blipFill>
                <a:blip r:embed="rId4"/>
                <a:stretch>
                  <a:fillRect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55173" y="4732457"/>
                <a:ext cx="455458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GB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GB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unc>
                          <m:funcPr>
                            <m:ctrlP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  <m:func>
                          <m:funcPr>
                            <m:ctrlP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func>
                  </m:oMath>
                </a14:m>
                <a:endParaRPr lang="en-GB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73" y="4732457"/>
                <a:ext cx="4554580" cy="1200329"/>
              </a:xfrm>
              <a:prstGeom prst="rect">
                <a:avLst/>
              </a:prstGeom>
              <a:blipFill>
                <a:blip r:embed="rId5"/>
                <a:stretch>
                  <a:fillRect b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71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18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709" y="1044119"/>
            <a:ext cx="10515600" cy="7299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65018" y="3982586"/>
                <a:ext cx="5110942" cy="2188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Forward:</a:t>
                </a:r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e>
                    </m:func>
                  </m:oMath>
                </a14:m>
                <a:endParaRPr lang="en-GB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GB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3982586"/>
                <a:ext cx="5110942" cy="2188676"/>
              </a:xfrm>
              <a:prstGeom prst="rect">
                <a:avLst/>
              </a:prstGeom>
              <a:blipFill>
                <a:blip r:embed="rId2"/>
                <a:stretch>
                  <a:fillRect l="-1788" t="-2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65" y="1774049"/>
            <a:ext cx="8145012" cy="20386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47509" y="3982586"/>
                <a:ext cx="5528360" cy="2188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Inverse:</a:t>
                </a:r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e>
                    </m:func>
                  </m:oMath>
                </a14:m>
                <a:endParaRPr lang="en-GB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GB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509" y="3982586"/>
                <a:ext cx="5528360" cy="2188676"/>
              </a:xfrm>
              <a:prstGeom prst="rect">
                <a:avLst/>
              </a:prstGeom>
              <a:blipFill>
                <a:blip r:embed="rId4"/>
                <a:stretch>
                  <a:fillRect l="-1654" t="-22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77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18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709" y="1044119"/>
            <a:ext cx="10515600" cy="7299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Skew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7011" y="4061117"/>
                <a:ext cx="5382491" cy="2226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Horizontal Skew:</a:t>
                </a:r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GB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11" y="4061117"/>
                <a:ext cx="5382491" cy="2226956"/>
              </a:xfrm>
              <a:prstGeom prst="rect">
                <a:avLst/>
              </a:prstGeom>
              <a:blipFill>
                <a:blip r:embed="rId2"/>
                <a:stretch>
                  <a:fillRect l="-1699" t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11240" y="4061117"/>
                <a:ext cx="5528360" cy="2318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Vertical Skew:</a:t>
                </a:r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GB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240" y="4061117"/>
                <a:ext cx="5528360" cy="2318327"/>
              </a:xfrm>
              <a:prstGeom prst="rect">
                <a:avLst/>
              </a:prstGeom>
              <a:blipFill>
                <a:blip r:embed="rId3"/>
                <a:stretch>
                  <a:fillRect l="-1654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394" y="1774049"/>
            <a:ext cx="2800741" cy="1838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844" y="1774049"/>
            <a:ext cx="2857899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6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18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709" y="1044119"/>
            <a:ext cx="10515600" cy="7299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14317" y="4181786"/>
                <a:ext cx="5382491" cy="2185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Mirror about Y-axis:</a:t>
                </a:r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i="1" dirty="0" smtClean="0">
                  <a:solidFill>
                    <a:schemeClr val="bg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2400" b="0" i="1" dirty="0" smtClean="0">
                  <a:solidFill>
                    <a:schemeClr val="bg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317" y="4181786"/>
                <a:ext cx="5382491" cy="2185470"/>
              </a:xfrm>
              <a:prstGeom prst="rect">
                <a:avLst/>
              </a:prstGeom>
              <a:blipFill>
                <a:blip r:embed="rId2"/>
                <a:stretch>
                  <a:fillRect l="-1699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952" y="1907418"/>
            <a:ext cx="3524742" cy="1857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466" y="1774049"/>
            <a:ext cx="2991267" cy="1991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38423" y="4181786"/>
                <a:ext cx="5382491" cy="2226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Mirror about line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i="1" dirty="0" smtClean="0">
                  <a:solidFill>
                    <a:schemeClr val="bg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2400" b="0" i="1" dirty="0" smtClean="0">
                  <a:solidFill>
                    <a:schemeClr val="bg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423" y="4181786"/>
                <a:ext cx="5382491" cy="2226956"/>
              </a:xfrm>
              <a:prstGeom prst="rect">
                <a:avLst/>
              </a:prstGeom>
              <a:blipFill>
                <a:blip r:embed="rId5"/>
                <a:stretch>
                  <a:fillRect l="-1699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45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18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854" y="1029430"/>
            <a:ext cx="10515600" cy="7299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2x2 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88594" y="1759360"/>
                <a:ext cx="5093551" cy="3130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Any transformation of the form: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GB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GB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 maps to the origin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Lines map to lines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Parallel lines remain parallel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Closed under composition</a:t>
                </a:r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594" y="1759360"/>
                <a:ext cx="5093551" cy="3130216"/>
              </a:xfrm>
              <a:prstGeom prst="rect">
                <a:avLst/>
              </a:prstGeom>
              <a:blipFill>
                <a:blip r:embed="rId2"/>
                <a:stretch>
                  <a:fillRect l="-1794" t="-1559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18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854" y="1029430"/>
            <a:ext cx="10515600" cy="7299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3x3 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68" y="1759360"/>
            <a:ext cx="7802064" cy="2067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11682" y="4487395"/>
                <a:ext cx="18880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82" y="4487395"/>
                <a:ext cx="1888081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27173" y="4458220"/>
                <a:ext cx="1900585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173" y="4458220"/>
                <a:ext cx="1900585" cy="490840"/>
              </a:xfrm>
              <a:prstGeom prst="rect">
                <a:avLst/>
              </a:prstGeom>
              <a:blipFill>
                <a:blip r:embed="rId4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474112" y="5119042"/>
            <a:ext cx="6862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this translation be expressed as a 2x2 matrix ?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GB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74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203791" y="2206168"/>
            <a:ext cx="6185304" cy="1204913"/>
            <a:chOff x="2012" y="1200"/>
            <a:chExt cx="3652" cy="644"/>
          </a:xfrm>
        </p:grpSpPr>
        <p:pic>
          <p:nvPicPr>
            <p:cNvPr id="5" name="Picture 4" descr="small-P101003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0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small-P101003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2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small-P101003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0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small-P101003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small-P101003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6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small-P101003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4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small-P101003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2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small-emlak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468" y="3799034"/>
            <a:ext cx="9773632" cy="245019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11241" y="1254951"/>
            <a:ext cx="8578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 two or more overlapping images to make one </a:t>
            </a:r>
            <a:r>
              <a:rPr lang="en-US" sz="2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larger image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49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18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854" y="1029430"/>
            <a:ext cx="10515600" cy="7299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3x3 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475" y="1759360"/>
            <a:ext cx="4572638" cy="3791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0836" y="1869991"/>
                <a:ext cx="6317673" cy="2166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homogenous representation of a 2D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3D point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̃"/>
                        <m:ctrlPr>
                          <a:rPr lang="en-GB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̃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̃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third coordinate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fictitious such that: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GB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36" y="1869991"/>
                <a:ext cx="6317673" cy="2166555"/>
              </a:xfrm>
              <a:prstGeom prst="rect">
                <a:avLst/>
              </a:prstGeom>
              <a:blipFill>
                <a:blip r:embed="rId3"/>
                <a:stretch>
                  <a:fillRect l="-1446" t="-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03565" y="4044737"/>
                <a:ext cx="3733138" cy="1072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65" y="4044737"/>
                <a:ext cx="3733138" cy="10724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9010" y="5355984"/>
                <a:ext cx="530280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point on line L (except origin) represents the homogeneous coordinate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10" y="5355984"/>
                <a:ext cx="5302808" cy="1200329"/>
              </a:xfrm>
              <a:prstGeom prst="rect">
                <a:avLst/>
              </a:prstGeom>
              <a:blipFill>
                <a:blip r:embed="rId5"/>
                <a:stretch>
                  <a:fillRect l="-1724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4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18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854" y="1029430"/>
            <a:ext cx="10515600" cy="7299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3x3 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60763" y="2092036"/>
                <a:ext cx="3172691" cy="1053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763" y="2092036"/>
                <a:ext cx="3172691" cy="10534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26727" y="4391890"/>
                <a:ext cx="4883727" cy="1053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2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2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2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727" y="4391890"/>
                <a:ext cx="4883727" cy="10534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60763" y="4391890"/>
                <a:ext cx="2951017" cy="1053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763" y="4391890"/>
                <a:ext cx="2951017" cy="10534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00800" y="2092036"/>
                <a:ext cx="3283527" cy="1053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092036"/>
                <a:ext cx="3283527" cy="10534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293911" y="3307012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Scaling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11038" y="3307012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Skew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83074" y="5457062"/>
            <a:ext cx="1573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Translation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44687" y="5457062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6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4018" y="1759360"/>
            <a:ext cx="2955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Affine Transformation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54" y="1759360"/>
            <a:ext cx="6418428" cy="2124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84018" y="2342749"/>
                <a:ext cx="5153527" cy="1510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Any transformation of the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18" y="2342749"/>
                <a:ext cx="5153527" cy="1510093"/>
              </a:xfrm>
              <a:prstGeom prst="rect">
                <a:avLst/>
              </a:prstGeom>
              <a:blipFill>
                <a:blip r:embed="rId3"/>
                <a:stretch>
                  <a:fillRect l="-1893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15636" y="4508758"/>
            <a:ext cx="60147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 does not necessarily map to the origin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Lines map to the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lines remain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Closed under composition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94854" y="1029430"/>
            <a:ext cx="10515600" cy="729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3x3 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4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4018" y="1759360"/>
            <a:ext cx="3403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Projective Transformation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84018" y="2342749"/>
                <a:ext cx="5137176" cy="1635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Any transformation of the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18" y="2342749"/>
                <a:ext cx="5137176" cy="1635512"/>
              </a:xfrm>
              <a:prstGeom prst="rect">
                <a:avLst/>
              </a:prstGeom>
              <a:blipFill>
                <a:blip r:embed="rId2"/>
                <a:stretch>
                  <a:fillRect l="-1900" t="-2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21106" y="5012216"/>
            <a:ext cx="3276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called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Homography</a:t>
            </a:r>
            <a:endParaRPr lang="en-GB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56" y="2203109"/>
            <a:ext cx="6458851" cy="1914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7527" y="4264406"/>
                <a:ext cx="14968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27" y="4264406"/>
                <a:ext cx="1496885" cy="461665"/>
              </a:xfrm>
              <a:prstGeom prst="rect">
                <a:avLst/>
              </a:prstGeom>
              <a:blipFill>
                <a:blip r:embed="rId4"/>
                <a:stretch>
                  <a:fillRect r="-1224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018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94854" y="1029430"/>
            <a:ext cx="10515600" cy="7299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3x3 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5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7872" y="1581419"/>
            <a:ext cx="3403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Projective Transformation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861" y="2172757"/>
            <a:ext cx="3496163" cy="39153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045" y="6217751"/>
            <a:ext cx="5485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as imaging a plane through a pinhole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516254" y="3357881"/>
                <a:ext cx="4016741" cy="126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54" y="3357881"/>
                <a:ext cx="4016741" cy="1266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388253" y="2665384"/>
                <a:ext cx="14968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253" y="2665384"/>
                <a:ext cx="1496885" cy="461665"/>
              </a:xfrm>
              <a:prstGeom prst="rect">
                <a:avLst/>
              </a:prstGeom>
              <a:blipFill>
                <a:blip r:embed="rId4"/>
                <a:stretch>
                  <a:fillRect r="-11789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84018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94854" y="1029430"/>
            <a:ext cx="10515600" cy="7299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3x3 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91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7872" y="1581419"/>
            <a:ext cx="3403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Projective Transformation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4854" y="2015216"/>
            <a:ext cx="8909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Homography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only be defined up to a scale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435306" y="2681043"/>
                <a:ext cx="7446077" cy="126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306" y="2681043"/>
                <a:ext cx="7446077" cy="12661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52236" y="4151385"/>
                <a:ext cx="9504218" cy="2321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we fix scale such that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8 free parameters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 does not necessarily map to the origin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Lines map to lines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Parallel lines do not necessarily remain parallel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Closed under composition</a:t>
                </a:r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36" y="4151385"/>
                <a:ext cx="9504218" cy="2321213"/>
              </a:xfrm>
              <a:prstGeom prst="rect">
                <a:avLst/>
              </a:prstGeom>
              <a:blipFill>
                <a:blip r:embed="rId3"/>
                <a:stretch>
                  <a:fillRect l="-962" b="-4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84018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94854" y="1029430"/>
            <a:ext cx="10515600" cy="7299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3x3 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76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7872" y="1581419"/>
            <a:ext cx="3403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Projective Transformation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60" y="1962560"/>
            <a:ext cx="5875188" cy="476045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4018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94854" y="1029430"/>
            <a:ext cx="10515600" cy="7299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3x3 Image Transformation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6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4018" y="1000833"/>
            <a:ext cx="7681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Question: How can we find matching point between images?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4018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SIFT - Introduce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outdoor, building&#10;&#10;Description automatically generated">
            <a:extLst>
              <a:ext uri="{FF2B5EF4-FFF2-40B4-BE49-F238E27FC236}">
                <a16:creationId xmlns:a16="http://schemas.microsoft.com/office/drawing/2014/main" id="{ACD7A6DB-7617-F9BD-B442-3C1378774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8" y="1697736"/>
            <a:ext cx="4945535" cy="3709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F7776A-AC36-2429-14A0-6DC661AE7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344" y="1697736"/>
            <a:ext cx="4945535" cy="370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E70E5F18-924D-E724-CEF2-FC4B85759C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91" y="3438939"/>
            <a:ext cx="2896474" cy="2673096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Scale-Invariant Feature Transform (SIFT) is an algorithm in the field of Computer Vision, which used to identify and describe local features in images. </a:t>
            </a:r>
          </a:p>
          <a:p>
            <a:r>
              <a:rPr lang="en-US" dirty="0">
                <a:solidFill>
                  <a:schemeClr val="bg1"/>
                </a:solidFill>
              </a:rPr>
              <a:t>One of the advantages of SIFT is that it is scale-invariant, i.e., it can give a stable result with different image scale.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SIFT - Introduce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Picture 4" descr="Schematic&#10;&#10;Description automatically generated with medium confidence">
            <a:extLst>
              <a:ext uri="{FF2B5EF4-FFF2-40B4-BE49-F238E27FC236}">
                <a16:creationId xmlns:a16="http://schemas.microsoft.com/office/drawing/2014/main" id="{B497B359-2556-EC0B-2F46-28A035B95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72" y="3429000"/>
            <a:ext cx="4434909" cy="267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2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72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53330"/>
            <a:ext cx="3977323" cy="476951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3 main steps: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Compute Difference of Gaussian (DoG)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Keypoint detection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Keypoint descriptor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SIFT - Introduce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26" name="Picture 2" descr="Construction of SIFT descriptor [25]. (a) Image pyramid. (b) Extrema... |  Download Scientific Diagram">
            <a:extLst>
              <a:ext uri="{FF2B5EF4-FFF2-40B4-BE49-F238E27FC236}">
                <a16:creationId xmlns:a16="http://schemas.microsoft.com/office/drawing/2014/main" id="{78D0768E-9B3E-4610-7B6B-52DF82325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403" y="1253330"/>
            <a:ext cx="6745541" cy="492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0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47900" y="1325563"/>
            <a:ext cx="6580909" cy="1001714"/>
          </a:xfrm>
        </p:spPr>
        <p:txBody>
          <a:bodyPr/>
          <a:lstStyle/>
          <a:p>
            <a:r>
              <a:rPr lang="en-US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Getting the whole picture</a:t>
            </a:r>
          </a:p>
          <a:p>
            <a:pPr lvl="1"/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camera: 50</a:t>
            </a:r>
            <a:r>
              <a:rPr lang="en-US" altLang="en-US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35</a:t>
            </a:r>
            <a:r>
              <a:rPr lang="en-US" altLang="en-US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endPara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6052" name="Picture 4" descr="compa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3652840"/>
            <a:ext cx="9144000" cy="268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6053" name="Text Box 5"/>
          <p:cNvSpPr txBox="1">
            <a:spLocks noChangeArrowheads="1"/>
          </p:cNvSpPr>
          <p:nvPr/>
        </p:nvSpPr>
        <p:spPr bwMode="auto">
          <a:xfrm>
            <a:off x="7180118" y="1325563"/>
            <a:ext cx="2819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[Brown 2003]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Panoramas?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3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53331"/>
            <a:ext cx="4178071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approximates Laplacian of Gaussian (which usually use as some sort of feature detector)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SIFT – Compute DoG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050" name="Picture 2" descr="SIFT | How To Use SIFT For Image Matching In Python">
            <a:extLst>
              <a:ext uri="{FF2B5EF4-FFF2-40B4-BE49-F238E27FC236}">
                <a16:creationId xmlns:a16="http://schemas.microsoft.com/office/drawing/2014/main" id="{59AB527C-30FD-6868-4FF7-A44CC927C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271" y="1325563"/>
            <a:ext cx="6570789" cy="449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19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597407" y="1253330"/>
                <a:ext cx="5626283" cy="448910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Each pixel is compares to its 26 pixels in 3x3 region at the current and adjacent scales (marked with circles)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For more accuracy </a:t>
                </a:r>
                <a:r>
                  <a:rPr lang="en-US" dirty="0">
                    <a:solidFill>
                      <a:schemeClr val="bg1"/>
                    </a:solidFill>
                    <a:sym typeface="Wingdings" pitchFamily="2" charset="2"/>
                  </a:rPr>
                  <a:t> Interpolation using Taylor expansion: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𝐷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𝜕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</m:den>
                    </m:f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  <m:r>
                      <a:rPr lang="en-U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𝑇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𝜕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endParaRPr lang="en-US" b="1" dirty="0">
                  <a:solidFill>
                    <a:schemeClr val="bg1"/>
                  </a:solidFill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è"/>
                </a:pPr>
                <a:r>
                  <a:rPr lang="en-US" dirty="0">
                    <a:solidFill>
                      <a:schemeClr val="bg1"/>
                    </a:solidFill>
                    <a:sym typeface="Wingdings" pitchFamily="2" charset="2"/>
                  </a:rPr>
                  <a:t>Take derivation and set to zero: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bg1"/>
                    </a:solidFill>
                    <a:sym typeface="Wingdings" pitchFamily="2" charset="2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𝜕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</m:den>
                    </m:f>
                  </m:oMath>
                </a14:m>
                <a:endParaRPr lang="en-US" b="1" dirty="0">
                  <a:solidFill>
                    <a:schemeClr val="bg1"/>
                  </a:solidFill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chemeClr val="bg1"/>
                  </a:solidFill>
                  <a:sym typeface="Wingdings" pitchFamily="2" charset="2"/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407" y="1253330"/>
                <a:ext cx="5626283" cy="4489101"/>
              </a:xfrm>
              <a:blipFill>
                <a:blip r:embed="rId2"/>
                <a:stretch>
                  <a:fillRect l="-2027" t="-3099" r="-112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SIFT – Scale-space Extremum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Picture 2" descr="A picture containing text, athletic game&#10;&#10;Description automatically generated">
            <a:extLst>
              <a:ext uri="{FF2B5EF4-FFF2-40B4-BE49-F238E27FC236}">
                <a16:creationId xmlns:a16="http://schemas.microsoft.com/office/drawing/2014/main" id="{02280413-5FCF-F4D6-5295-0BC66B9B9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30" y="1253331"/>
            <a:ext cx="4655363" cy="44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97407" y="1253330"/>
            <a:ext cx="5626283" cy="44891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chemeClr val="bg1"/>
              </a:solidFill>
              <a:sym typeface="Wingdings" pitchFamily="2" charset="2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SIFT – Accurate keypoint localization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5B3FDCCB-38D0-4A8A-E902-0DBFAA8DAF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807" y="1405730"/>
                <a:ext cx="10515600" cy="44891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Low contrast: Discard keypoints with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itchFamily="2" charset="2"/>
                      </a:rPr>
                      <m:t>𝐷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itchFamily="2" charset="2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itchFamily="2" charset="2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&lt; threshold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itchFamily="2" charset="2"/>
                  </a:rPr>
                  <a:t>Edge points: Discard using eigenvalue of hessian matrix: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itchFamily="2" charset="2"/>
                        </a:rPr>
                        <m:t>𝐻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itchFamily="2" charset="2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itchFamily="2" charset="2"/>
                                  </a:rPr>
                                  <m:t>𝐷</m:t>
                                </m:r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itchFamily="2" charset="2"/>
                                  </a:rPr>
                                  <m:t>𝑥𝑥</m:t>
                                </m:r>
                              </m:e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itchFamily="2" charset="2"/>
                                  </a:rPr>
                                  <m:t>𝐷𝑥𝑦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itchFamily="2" charset="2"/>
                                  </a:rPr>
                                  <m:t>𝐷𝑥𝑦</m:t>
                                </m:r>
                              </m:e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itchFamily="2" charset="2"/>
                                  </a:rPr>
                                  <m:t>𝐷𝑦𝑦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itchFamily="2" charset="2"/>
                        </a:rPr>
                        <m:t>𝑇𝑟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Wingdings" pitchFamily="2" charset="2"/>
                            </a:rPr>
                            <m:t>𝐻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itchFamily="2" charset="2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itchFamily="2" charset="2"/>
                        </a:rPr>
                        <m:t>𝐷𝑥𝑥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itchFamily="2" charset="2"/>
                        </a:rPr>
                        <m:t>+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itchFamily="2" charset="2"/>
                        </a:rPr>
                        <m:t>𝐷𝑥𝑦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itchFamily="2" charset="2"/>
                        </a:rPr>
                        <m:t>= 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Wingdings" pitchFamily="2" charset="2"/>
                        </a:rPr>
                        <m:t>𝛼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Wingdings" pitchFamily="2" charset="2"/>
                        </a:rPr>
                        <m:t>+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Wingdings" pitchFamily="2" charset="2"/>
                        </a:rPr>
                        <m:t>𝛽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𝐷𝑒𝑡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𝐷𝑥𝑥𝐷𝑦𝑦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𝐷𝑥𝑦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Wingdings" pitchFamily="2" charset="2"/>
                        </a:rPr>
                        <m:t>𝛼𝛽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Assume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itchFamily="2" charset="2"/>
                      </a:rPr>
                      <m:t>𝛼</m:t>
                    </m:r>
                    <m:r>
                      <a:rPr kumimoji="0" lang="vi-V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itchFamily="2" charset="2"/>
                      </a:rPr>
                      <m:t>=</m:t>
                    </m:r>
                    <m:r>
                      <a:rPr kumimoji="0" lang="vi-V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itchFamily="2" charset="2"/>
                      </a:rPr>
                      <m:t>𝑟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Wingdings" pitchFamily="2" charset="2"/>
                      </a:rPr>
                      <m:t>𝛽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itchFamily="2" charset="2"/>
                              </a:rPr>
                              <m:t>𝑇𝑟</m:t>
                            </m:r>
                            <m:d>
                              <m:dPr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Wingdings" pitchFamily="2" charset="2"/>
                                  </a:rPr>
                                  <m:t>𝐻</m:t>
                                </m:r>
                              </m:e>
                            </m:d>
                          </m:e>
                          <m:sup>
                            <m:r>
                              <a:rPr kumimoji="0" lang="vi-V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Det</m:t>
                        </m:r>
                        <m:r>
                          <a:rPr kumimoji="0" lang="vi-V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0" lang="vi-V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  <m:r>
                          <a:rPr kumimoji="0" lang="vi-V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den>
                    </m:f>
                    <m:r>
                      <a:rPr kumimoji="0" lang="vi-V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f>
                      <m:fPr>
                        <m:ctrlPr>
                          <a:rPr kumimoji="0" lang="vi-V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vi-V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vi-V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kumimoji="0" lang="vi-V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r</m:t>
                            </m:r>
                            <m:r>
                              <a:rPr kumimoji="0" lang="vi-V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+1)</m:t>
                            </m:r>
                          </m:e>
                          <m:sup>
                            <m:r>
                              <a:rPr kumimoji="0" lang="vi-V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kumimoji="0" lang="vi-V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r</m:t>
                        </m:r>
                      </m:den>
                    </m:f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5B3FDCCB-38D0-4A8A-E902-0DBFAA8DA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07" y="1405730"/>
                <a:ext cx="10515600" cy="4489101"/>
              </a:xfrm>
              <a:prstGeom prst="rect">
                <a:avLst/>
              </a:prstGeom>
              <a:blipFill>
                <a:blip r:embed="rId2"/>
                <a:stretch>
                  <a:fillRect l="-1086" t="-2254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53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SIFT – Accurate keypoint localization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5493108A-069E-A38C-819E-3CB6DBFEE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354" y="1325563"/>
            <a:ext cx="7397292" cy="49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0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SIFT – Feature description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008FA57-37D6-3C93-D94E-DA72FBE2A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807" y="1405730"/>
                <a:ext cx="10515600" cy="44891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Keypoints orientation: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 each neighborhood pixel (within certain radius (default 3) and scale (default 1.5)), compute gradient magnitude(m) and orientation(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𝜃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</a:p>
              <a:p>
                <a:pPr marL="4572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457200" marR="0" lvl="1" indent="0" algn="ctr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+1,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−1,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 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 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457200" marR="0" lvl="1" indent="0" algn="ctr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func>
                        <m:func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tan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+1,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−1, 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</m:d>
                            </m:den>
                          </m:f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Assign all orientation to 36 bins histogram that cover 360 degrees orientation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Assign orientation of keypoint to the peak of histogram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008FA57-37D6-3C93-D94E-DA72FBE2A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07" y="1405730"/>
                <a:ext cx="10515600" cy="4489101"/>
              </a:xfrm>
              <a:prstGeom prst="rect">
                <a:avLst/>
              </a:prstGeom>
              <a:blipFill>
                <a:blip r:embed="rId2"/>
                <a:stretch>
                  <a:fillRect l="-1086" t="-2254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83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SIFT – Feature description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08FA57-37D6-3C93-D94E-DA72FBE2AA32}"/>
              </a:ext>
            </a:extLst>
          </p:cNvPr>
          <p:cNvSpPr txBox="1">
            <a:spLocks/>
          </p:cNvSpPr>
          <p:nvPr/>
        </p:nvSpPr>
        <p:spPr>
          <a:xfrm>
            <a:off x="749807" y="1405730"/>
            <a:ext cx="4602481" cy="448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Divide 16x16 region surrounding keypoint into 4x4 windows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each window, compute histogram with 8 bins cover 360 degrees of orientation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è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Total 4x4x8=128 feature for each keypoint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AE7FF4E-470D-C21F-8F50-70DF442DE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288" y="1405730"/>
            <a:ext cx="6264510" cy="29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0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SIFT in Image stitching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text, mountain, sky, display&#10;&#10;Description automatically generated">
            <a:extLst>
              <a:ext uri="{FF2B5EF4-FFF2-40B4-BE49-F238E27FC236}">
                <a16:creationId xmlns:a16="http://schemas.microsoft.com/office/drawing/2014/main" id="{10BA7703-CAF9-E84E-983D-1DFC007E76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8" y="1795499"/>
            <a:ext cx="5167330" cy="4344470"/>
          </a:xfrm>
          <a:prstGeom prst="rect">
            <a:avLst/>
          </a:prstGeom>
        </p:spPr>
      </p:pic>
      <p:pic>
        <p:nvPicPr>
          <p:cNvPr id="8" name="Picture 7" descr="A picture containing text, mountain, nature&#10;&#10;Description automatically generated">
            <a:extLst>
              <a:ext uri="{FF2B5EF4-FFF2-40B4-BE49-F238E27FC236}">
                <a16:creationId xmlns:a16="http://schemas.microsoft.com/office/drawing/2014/main" id="{FBA7777A-7871-95B3-17AF-E2698B2858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88" y="2516794"/>
            <a:ext cx="5167330" cy="2901879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FDD0CA74-EE1B-4B39-5A52-96D35D03413D}"/>
              </a:ext>
            </a:extLst>
          </p:cNvPr>
          <p:cNvSpPr/>
          <p:nvPr/>
        </p:nvSpPr>
        <p:spPr>
          <a:xfrm>
            <a:off x="5877454" y="3674528"/>
            <a:ext cx="948434" cy="586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2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489" y="1597538"/>
            <a:ext cx="6377897" cy="3990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84987" y="5860473"/>
            <a:ext cx="4794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in stitching planar panoramas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homography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67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1516" y="4645746"/>
            <a:ext cx="107365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a set of matching features/points between images 1 and 2, find the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homography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best “agrees” with </a:t>
            </a:r>
            <a:r>
              <a:rPr lang="en-US" sz="2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matches.</a:t>
            </a:r>
          </a:p>
          <a:p>
            <a:r>
              <a:rPr 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scene points should lie on a plane, or be distant (plane at infinity), or imaged from the same point</a:t>
            </a:r>
            <a:endParaRPr lang="en-GB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907" y="1356679"/>
            <a:ext cx="8611802" cy="287695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homography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6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907" y="1356679"/>
            <a:ext cx="8611802" cy="287695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homography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00077" y="4295758"/>
                <a:ext cx="5095754" cy="126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77" y="4295758"/>
                <a:ext cx="5095754" cy="1266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714161" y="5599159"/>
            <a:ext cx="6867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unknowns ? 9 … but 8 degrees of freedom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minimum pairs of matching points ? 4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61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47900" y="1325562"/>
            <a:ext cx="6580909" cy="1735137"/>
          </a:xfrm>
        </p:spPr>
        <p:txBody>
          <a:bodyPr/>
          <a:lstStyle/>
          <a:p>
            <a:r>
              <a:rPr lang="en-US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Getting the whole picture</a:t>
            </a:r>
          </a:p>
          <a:p>
            <a:pPr lvl="1"/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camera: 50</a:t>
            </a:r>
            <a:r>
              <a:rPr lang="en-US" altLang="en-US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lang="en-US" altLang="en-US" baseline="30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</a:p>
          <a:p>
            <a:pPr lvl="1"/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Vision: 176</a:t>
            </a:r>
            <a:r>
              <a:rPr lang="en-US" altLang="en-US" baseline="30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135</a:t>
            </a:r>
            <a:r>
              <a:rPr lang="en-US" altLang="en-US" baseline="30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endParaRPr lang="en-US" altLang="en-US" baseline="30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6052" name="Picture 4" descr="compa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3652840"/>
            <a:ext cx="9144000" cy="268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6053" name="Text Box 5"/>
          <p:cNvSpPr txBox="1">
            <a:spLocks noChangeArrowheads="1"/>
          </p:cNvSpPr>
          <p:nvPr/>
        </p:nvSpPr>
        <p:spPr bwMode="auto">
          <a:xfrm>
            <a:off x="7180118" y="1325563"/>
            <a:ext cx="2819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[Brown 2003]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Panoramas?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5" descr="hum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3652839"/>
            <a:ext cx="9144000" cy="268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40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35381" y="1921033"/>
                <a:ext cx="4549643" cy="1833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11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31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32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GB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GB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381" y="1921033"/>
                <a:ext cx="4549643" cy="1833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11382" y="1325563"/>
            <a:ext cx="5386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given pair </a:t>
            </a: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corresponding points: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838200" y="2310591"/>
            <a:ext cx="935182" cy="6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149928" y="3952885"/>
            <a:ext cx="3001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Rearranging the terms: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78805" y="4715451"/>
                <a:ext cx="7919284" cy="940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GB" sz="2400" dirty="0" smtClean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05" y="4715451"/>
                <a:ext cx="7919284" cy="9402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homography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0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9491" y="2341862"/>
            <a:ext cx="6731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Rearranging the terms and writing as linear equation: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09533" y="1247132"/>
                <a:ext cx="7919284" cy="940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GB" sz="2400" dirty="0" smtClean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533" y="1247132"/>
                <a:ext cx="7919284" cy="9402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1617" y="2231894"/>
                <a:ext cx="11831782" cy="343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GB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</m:sup>
                                </m:sSup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GB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GB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sz="24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GB" sz="240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GB" sz="2400" i="1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GB" sz="2400" i="1">
                                                                <a:solidFill>
                                                                  <a:schemeClr val="bg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400" i="1">
                                                                <a:solidFill>
                                                                  <a:schemeClr val="bg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h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400" b="0" i="1" smtClean="0">
                                                                <a:solidFill>
                                                                  <a:schemeClr val="bg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31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GB" sz="2400" i="1">
                                                                <a:solidFill>
                                                                  <a:schemeClr val="bg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400" i="1">
                                                                <a:solidFill>
                                                                  <a:schemeClr val="bg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h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400" b="0" i="1" smtClean="0">
                                                                <a:solidFill>
                                                                  <a:schemeClr val="bg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32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GB" sz="2400" i="1">
                                                                <a:solidFill>
                                                                  <a:schemeClr val="bg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400" i="1">
                                                                <a:solidFill>
                                                                  <a:schemeClr val="bg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h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400" b="0" i="1" smtClean="0">
                                                                <a:solidFill>
                                                                  <a:schemeClr val="bg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7" y="2231894"/>
                <a:ext cx="11831782" cy="3431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557973" y="4599709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(Known)</a:t>
            </a: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68690" y="5707851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(Unknown)</a:t>
            </a: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homography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08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6473" y="1130160"/>
            <a:ext cx="6845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Combining the equations for all corresponding points: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39436" y="1878031"/>
                <a:ext cx="9226732" cy="31207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GB" sz="20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GB" sz="20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GB" sz="20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GB" sz="20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GB" sz="20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GB" sz="20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GB" sz="20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GB" sz="20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GB" sz="20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436" y="1878031"/>
                <a:ext cx="9226732" cy="31207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512450" y="4998822"/>
            <a:ext cx="1111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 algn="ctr"/>
            <a:r>
              <a:rPr lang="en-GB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(Known)</a:t>
            </a: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12825" y="4998822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</a:p>
          <a:p>
            <a:pPr algn="ctr"/>
            <a:r>
              <a:rPr lang="en-GB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(Unknown)</a:t>
            </a: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92268" y="5917474"/>
                <a:ext cx="43135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 for h : </a:t>
                </a:r>
                <a:r>
                  <a:rPr lang="en-GB" sz="20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GB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 = 0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GB" sz="2000" dirty="0">
                                <a:solidFill>
                                  <a:schemeClr val="bg1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</m:e>
                      <m:sup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GB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268" y="5917474"/>
                <a:ext cx="4313553" cy="400110"/>
              </a:xfrm>
              <a:prstGeom prst="rect">
                <a:avLst/>
              </a:prstGeom>
              <a:blipFill>
                <a:blip r:embed="rId3"/>
                <a:stretch>
                  <a:fillRect l="-14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homography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69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6473" y="1130160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Constrained Least Squares: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90931" y="1724297"/>
                <a:ext cx="47279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2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 for h : </a:t>
                </a:r>
                <a:r>
                  <a:rPr lang="en-GB" sz="22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GB" sz="22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 = 0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GB" sz="2200" dirty="0">
                                <a:solidFill>
                                  <a:schemeClr val="bg1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</m:e>
                      <m:sup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GB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31" y="1724297"/>
                <a:ext cx="4727961" cy="430887"/>
              </a:xfrm>
              <a:prstGeom prst="rect">
                <a:avLst/>
              </a:prstGeom>
              <a:blipFill>
                <a:blip r:embed="rId2"/>
                <a:stretch>
                  <a:fillRect l="-1675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62594" y="2635234"/>
                <a:ext cx="6012480" cy="1894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2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 least squares problem:</a:t>
                </a:r>
              </a:p>
              <a:p>
                <a:r>
                  <a:rPr lang="en-GB" sz="2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m:rPr>
                                    <m:nor/>
                                  </m:rPr>
                                  <a:rPr lang="en-GB" sz="2200" dirty="0">
                                    <a:solidFill>
                                      <a:schemeClr val="bg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  <m:sup>
                            <m: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GB" sz="22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such that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GB" sz="2200" dirty="0" smtClean="0">
                                <a:solidFill>
                                  <a:schemeClr val="bg1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</m:e>
                      <m:sup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GB" sz="22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22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GB" sz="22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know that: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m:rPr>
                                <m:nor/>
                              </m:rPr>
                              <a:rPr lang="en-GB" sz="2200" dirty="0">
                                <a:solidFill>
                                  <a:schemeClr val="bg1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</m:e>
                      <m:sup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m:rPr>
                            <m:nor/>
                          </m:rPr>
                          <a:rPr lang="en-GB" sz="2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GB" sz="2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en-GB" sz="2200" b="0" i="0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)=</m:t>
                    </m:r>
                    <m:sSup>
                      <m:sSupPr>
                        <m:ctrlPr>
                          <a:rPr lang="en-GB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sz="2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p>
                        <m:r>
                          <a:rPr lang="en-GB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GB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GB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GB" sz="2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GB" sz="22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GB" sz="2200" dirty="0">
                                <a:solidFill>
                                  <a:schemeClr val="bg1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</m:e>
                      <m:sup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GB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sz="2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p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nor/>
                      </m:rPr>
                      <a:rPr lang="en-GB" sz="2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GB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GB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594" y="2635234"/>
                <a:ext cx="6012480" cy="1894045"/>
              </a:xfrm>
              <a:prstGeom prst="rect">
                <a:avLst/>
              </a:prstGeom>
              <a:blipFill>
                <a:blip r:embed="rId3"/>
                <a:stretch>
                  <a:fillRect l="-1318" t="-1929" b="-5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94503" y="5138109"/>
                <a:ext cx="3611501" cy="539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m:rPr>
                                    <m:nor/>
                                  </m:rPr>
                                  <a:rPr lang="en-GB" sz="2200" dirty="0">
                                    <a:solidFill>
                                      <a:schemeClr val="bg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  <m:sup>
                            <m: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GB" sz="2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such </a:t>
                </a:r>
                <a:r>
                  <a:rPr lang="en-GB" sz="22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sz="2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p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nor/>
                      </m:rPr>
                      <a:rPr lang="en-GB" sz="2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GB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GB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503" y="5138109"/>
                <a:ext cx="3611501" cy="539828"/>
              </a:xfrm>
              <a:prstGeom prst="rect">
                <a:avLst/>
              </a:prstGeom>
              <a:blipFill>
                <a:blip r:embed="rId4"/>
                <a:stretch>
                  <a:fillRect t="-681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1580605" y="5016138"/>
            <a:ext cx="1175657" cy="783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homography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26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36468" y="2635234"/>
                <a:ext cx="6580199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2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 Loss function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GB" sz="22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r>
                  <a:rPr lang="en-GB" sz="2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GB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sz="2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p>
                        <m:r>
                          <a:rPr lang="en-GB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GB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GB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GB" sz="2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en-GB" sz="2200" b="0" i="0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el-GR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GB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GB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sz="2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p>
                        <m:r>
                          <a:rPr lang="en-GB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nor/>
                      </m:rPr>
                      <a:rPr lang="en-GB" sz="2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en-GB" sz="2200" b="0" i="0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− 1</m:t>
                    </m:r>
                  </m:oMath>
                </a14:m>
                <a:r>
                  <a:rPr lang="en-GB" sz="22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GB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22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Taking derivatives of </a:t>
                </a:r>
                <a14:m>
                  <m:oMath xmlns:m="http://schemas.openxmlformats.org/officeDocument/2006/math"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GB" sz="22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w.r.t </a:t>
                </a:r>
                <a:r>
                  <a:rPr lang="en-GB" sz="2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GB" sz="22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sSup>
                      <m:sSup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GB" sz="2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en-GB" sz="2200" b="0" i="0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− 2</m:t>
                    </m:r>
                    <m:r>
                      <m:rPr>
                        <m:sty m:val="p"/>
                      </m:rPr>
                      <a:rPr lang="el-GR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m:rPr>
                        <m:sty m:val="p"/>
                      </m:rPr>
                      <a:rPr lang="en-GB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GB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GB" sz="22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en-GB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GB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m:rPr>
                        <m:sty m:val="p"/>
                      </m:rPr>
                      <a:rPr lang="en-GB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GB" sz="22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GB" sz="22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Eigenvalue problem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68" y="2635234"/>
                <a:ext cx="6580199" cy="1446550"/>
              </a:xfrm>
              <a:prstGeom prst="rect">
                <a:avLst/>
              </a:prstGeom>
              <a:blipFill>
                <a:blip r:embed="rId2"/>
                <a:stretch>
                  <a:fillRect l="-1204" t="-2521" b="-7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799005" y="1787829"/>
                <a:ext cx="3912674" cy="5400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GB" sz="22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GB" sz="2200" dirty="0">
                                <a:solidFill>
                                  <a:schemeClr val="bg1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GB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GB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GB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m:rPr>
                            <m:nor/>
                          </m:rPr>
                          <a:rPr lang="en-GB" sz="2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GB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such </a:t>
                </a:r>
                <a:r>
                  <a:rPr lang="en-GB" sz="22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sz="2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p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nor/>
                      </m:rPr>
                      <a:rPr lang="en-GB" sz="2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GB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GB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05" y="1787829"/>
                <a:ext cx="3912674" cy="540020"/>
              </a:xfrm>
              <a:prstGeom prst="rect">
                <a:avLst/>
              </a:prstGeom>
              <a:blipFill>
                <a:blip r:embed="rId3"/>
                <a:stretch>
                  <a:fillRect t="-5618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62149" y="1138406"/>
            <a:ext cx="346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Constrained Least Squares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3955" y="4655282"/>
                <a:ext cx="113780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Eigenvector h with smallest eigenvalue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</m:oMath>
                </a14:m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GB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minimizes the loss function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en-GB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5" y="4655282"/>
                <a:ext cx="11378051" cy="461665"/>
              </a:xfrm>
              <a:prstGeom prst="rect">
                <a:avLst/>
              </a:prstGeom>
              <a:blipFill>
                <a:blip r:embed="rId4"/>
                <a:stretch>
                  <a:fillRect l="-857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7019" y="5570817"/>
                <a:ext cx="671401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2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Matlab: </a:t>
                </a:r>
                <a:r>
                  <a:rPr lang="en-GB" sz="2200" dirty="0" err="1" smtClean="0">
                    <a:solidFill>
                      <a:srgbClr val="FF0000"/>
                    </a:solidFill>
                    <a:latin typeface="+mj-lt"/>
                    <a:cs typeface="Times New Roman" panose="02020603050405020304" pitchFamily="18" charset="0"/>
                  </a:rPr>
                  <a:t>eig</a:t>
                </a:r>
                <a:r>
                  <a:rPr lang="en-GB" sz="2200" dirty="0" smtClean="0">
                    <a:solidFill>
                      <a:srgbClr val="FF0000"/>
                    </a:solidFill>
                    <a:latin typeface="+mj-lt"/>
                    <a:cs typeface="Times New Roman" panose="02020603050405020304" pitchFamily="18" charset="0"/>
                  </a:rPr>
                  <a:t>(A’*A) </a:t>
                </a:r>
                <a:r>
                  <a:rPr lang="en-GB" sz="22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returns eigenvalues and vectors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GB" sz="2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19" y="5570817"/>
                <a:ext cx="6714017" cy="430887"/>
              </a:xfrm>
              <a:prstGeom prst="rect">
                <a:avLst/>
              </a:prstGeom>
              <a:blipFill>
                <a:blip r:embed="rId5"/>
                <a:stretch>
                  <a:fillRect l="-1181" t="-11268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homography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43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36" y="1325563"/>
            <a:ext cx="8640381" cy="2886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02314" y="4497695"/>
            <a:ext cx="1550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 !</a:t>
            </a:r>
            <a:endParaRPr lang="en-GB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5139" y="5122105"/>
            <a:ext cx="9944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need to robustly compute transformation in the presence of </a:t>
            </a:r>
            <a:r>
              <a:rPr lang="en-US" sz="2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wrong matches.</a:t>
            </a:r>
          </a:p>
          <a:p>
            <a:r>
              <a:rPr 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number of outliers &lt; 50%, then RANSAC to the rescue </a:t>
            </a:r>
            <a:r>
              <a:rPr lang="en-US" sz="2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GB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Dealing with outliers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27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05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 RANSAC Algorithm</a:t>
                </a:r>
                <a:r>
                  <a:rPr lang="en-GB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514350" indent="-514350">
                  <a:buAutoNum type="arabicPeriod"/>
                </a:pPr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Randomly choose </a:t>
                </a:r>
                <a:r>
                  <a:rPr lang="en-US" sz="24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samples. Typically s is the minimum samples to fit a model.</a:t>
                </a:r>
              </a:p>
              <a:p>
                <a:pPr marL="514350" indent="-514350">
                  <a:buAutoNum type="arabicPeriod"/>
                </a:pPr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 the model to the randomly chosen samples.</a:t>
                </a:r>
              </a:p>
              <a:p>
                <a:pPr marL="514350" indent="-514350">
                  <a:buAutoNum type="arabicPeriod"/>
                </a:pPr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Count the number </a:t>
                </a:r>
                <a:r>
                  <a:rPr lang="en-US" sz="24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data points (inliers) that fit the model within a measure of error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514350" indent="-514350">
                  <a:buAutoNum type="arabicPeriod"/>
                </a:pPr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 Steps 1-3 </a:t>
                </a:r>
                <a:r>
                  <a:rPr lang="en-US" sz="24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times.</a:t>
                </a:r>
              </a:p>
              <a:p>
                <a:pPr marL="514350" indent="-514350">
                  <a:buAutoNum type="arabicPeriod"/>
                </a:pPr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Choose the model that has the largest number </a:t>
                </a:r>
                <a:r>
                  <a:rPr lang="en-US" sz="24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inliers.</a:t>
                </a:r>
              </a:p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sz="2400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homography</a:t>
                </a:r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points,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acceptable alignment error in pixels.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0525"/>
                <a:ext cx="10515600" cy="4351338"/>
              </a:xfrm>
              <a:blipFill>
                <a:blip r:embed="rId2"/>
                <a:stretch>
                  <a:fillRect l="-928" t="-1961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Sample Consensus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7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88" y="1021668"/>
            <a:ext cx="2551650" cy="2551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730" y="1021669"/>
            <a:ext cx="2566231" cy="2551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84" y="1021668"/>
            <a:ext cx="2558858" cy="2551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19" y="4180520"/>
            <a:ext cx="2493819" cy="24867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28922" y="3672276"/>
            <a:ext cx="1099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Inliers: 2</a:t>
            </a: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46422" y="5069944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RANSAC Iteration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Inliers: 20</a:t>
            </a: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20851" y="3672276"/>
            <a:ext cx="23503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RANSAC Iteration 2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Inliers: 3</a:t>
            </a: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07897" y="3672276"/>
            <a:ext cx="2335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RANSAC Iteration 1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Inliers: 4</a:t>
            </a: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Sample Consensus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8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460" y="3059193"/>
            <a:ext cx="7192379" cy="2753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4979" y="1595663"/>
                <a:ext cx="110233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Given a transformation T and an image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d>
                  </m:oMath>
                </a14:m>
                <a:r>
                  <a:rPr kumimoji="0" lang="en-GB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compute the transformed image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79" y="1595663"/>
                <a:ext cx="11023339" cy="461665"/>
              </a:xfrm>
              <a:prstGeom prst="rect">
                <a:avLst/>
              </a:prstGeom>
              <a:blipFill>
                <a:blip r:embed="rId3"/>
                <a:stretch>
                  <a:fillRect l="-829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62052" y="2327428"/>
                <a:ext cx="29091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052" y="2327428"/>
                <a:ext cx="2909194" cy="461665"/>
              </a:xfrm>
              <a:prstGeom prst="rect">
                <a:avLst/>
              </a:prstGeom>
              <a:blipFill>
                <a:blip r:embed="rId4"/>
                <a:stretch>
                  <a:fillRect r="-21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Warping Images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0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67199" y="1501306"/>
                <a:ext cx="100967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Send each pixel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to its corresponding location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199" y="1501306"/>
                <a:ext cx="10096738" cy="461665"/>
              </a:xfrm>
              <a:prstGeom prst="rect">
                <a:avLst/>
              </a:prstGeom>
              <a:blipFill>
                <a:blip r:embed="rId2"/>
                <a:stretch>
                  <a:fillRect l="-90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60971" y="2113950"/>
                <a:ext cx="29091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971" y="2113950"/>
                <a:ext cx="2909194" cy="461665"/>
              </a:xfrm>
              <a:prstGeom prst="rect">
                <a:avLst/>
              </a:prstGeom>
              <a:blipFill>
                <a:blip r:embed="rId3"/>
                <a:stretch>
                  <a:fillRect r="-21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78793" y="5088572"/>
                <a:ext cx="547355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What if pixel lands in between pixels ?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What if not all pixels in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are filled ?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Can result in holes !</a:t>
                </a:r>
                <a:endParaRPr kumimoji="0" lang="en-GB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793" y="5088572"/>
                <a:ext cx="5473550" cy="1477328"/>
              </a:xfrm>
              <a:prstGeom prst="rect">
                <a:avLst/>
              </a:prstGeom>
              <a:blipFill>
                <a:blip r:embed="rId5"/>
                <a:stretch>
                  <a:fillRect l="-1670" t="-3306" r="-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Forward Warping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585" y="2729901"/>
            <a:ext cx="7360709" cy="231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6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47900" y="1325562"/>
            <a:ext cx="6580909" cy="1735137"/>
          </a:xfrm>
        </p:spPr>
        <p:txBody>
          <a:bodyPr/>
          <a:lstStyle/>
          <a:p>
            <a:r>
              <a:rPr lang="en-US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Getting the whole picture</a:t>
            </a:r>
          </a:p>
          <a:p>
            <a:pPr lvl="1"/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camera: 50</a:t>
            </a:r>
            <a:r>
              <a:rPr lang="en-US" altLang="en-US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lang="en-US" altLang="en-US" baseline="30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</a:p>
          <a:p>
            <a:pPr lvl="1"/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Vision: 176</a:t>
            </a:r>
            <a:r>
              <a:rPr lang="en-US" altLang="en-US" baseline="30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135</a:t>
            </a:r>
            <a:r>
              <a:rPr lang="en-US" altLang="en-US" baseline="30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</a:p>
          <a:p>
            <a:pPr lvl="1"/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Panoramic mosaics: up to 360</a:t>
            </a:r>
            <a:r>
              <a:rPr lang="en-US" altLang="en-US" baseline="30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 </a:t>
            </a:r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180</a:t>
            </a:r>
            <a:r>
              <a:rPr lang="en-US" altLang="en-US" baseline="30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endParaRPr lang="en-US" altLang="en-US" baseline="30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6052" name="Picture 4" descr="compa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3652840"/>
            <a:ext cx="9144000" cy="268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6053" name="Text Box 5"/>
          <p:cNvSpPr txBox="1">
            <a:spLocks noChangeArrowheads="1"/>
          </p:cNvSpPr>
          <p:nvPr/>
        </p:nvSpPr>
        <p:spPr bwMode="auto">
          <a:xfrm>
            <a:off x="7180118" y="1325563"/>
            <a:ext cx="2819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[Brown 2003]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Panoramas?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5" descr="hum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3652839"/>
            <a:ext cx="9144000" cy="268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294x10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3652839"/>
            <a:ext cx="9144000" cy="268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37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79500" y="1485899"/>
                <a:ext cx="103400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Send each pixel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to its corresponding location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¯¹(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00" y="1485899"/>
                <a:ext cx="10340075" cy="461665"/>
              </a:xfrm>
              <a:prstGeom prst="rect">
                <a:avLst/>
              </a:prstGeom>
              <a:blipFill>
                <a:blip r:embed="rId2"/>
                <a:stretch>
                  <a:fillRect l="-884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73272" y="2107900"/>
                <a:ext cx="29091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272" y="2107900"/>
                <a:ext cx="2909194" cy="461665"/>
              </a:xfrm>
              <a:prstGeom prst="rect">
                <a:avLst/>
              </a:prstGeom>
              <a:blipFill>
                <a:blip r:embed="rId3"/>
                <a:stretch>
                  <a:fillRect r="-21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641451" y="5041343"/>
            <a:ext cx="49728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if pixel lands in between pixels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Nearest Neighbor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Interpolate</a:t>
            </a: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Backward Warping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585" y="2729901"/>
            <a:ext cx="7306568" cy="234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6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Image Alignment Process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409" y="1543321"/>
            <a:ext cx="7132781" cy="41096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539916" y="3975100"/>
            <a:ext cx="584200" cy="990600"/>
          </a:xfrm>
          <a:prstGeom prst="rect">
            <a:avLst/>
          </a:prstGeom>
          <a:solidFill>
            <a:srgbClr val="1A1A1A"/>
          </a:solidFill>
          <a:ln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5035"/>
          <a:stretch/>
        </p:blipFill>
        <p:spPr>
          <a:xfrm>
            <a:off x="2580409" y="1543321"/>
            <a:ext cx="7132781" cy="41589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275040" y="4541980"/>
            <a:ext cx="681760" cy="1199856"/>
          </a:xfrm>
          <a:prstGeom prst="rect">
            <a:avLst/>
          </a:prstGeom>
          <a:solidFill>
            <a:srgbClr val="1A1A1A"/>
          </a:solidFill>
          <a:ln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08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9294" y="5741836"/>
            <a:ext cx="88585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Compute the bounds of Image 1 and Image 3 in inference image space.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each pixel within bounds, compute its location in 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captured image.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Image Alignment Process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409" y="1543321"/>
            <a:ext cx="7132781" cy="41096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275040" y="4541980"/>
            <a:ext cx="681760" cy="1199856"/>
          </a:xfrm>
          <a:prstGeom prst="rect">
            <a:avLst/>
          </a:prstGeom>
          <a:solidFill>
            <a:srgbClr val="1A1A1A"/>
          </a:solidFill>
          <a:ln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539916" y="3975100"/>
            <a:ext cx="584200" cy="990600"/>
          </a:xfrm>
          <a:prstGeom prst="rect">
            <a:avLst/>
          </a:prstGeom>
          <a:solidFill>
            <a:srgbClr val="1A1A1A"/>
          </a:solidFill>
          <a:ln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15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Image Alignment Process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409" y="1543321"/>
            <a:ext cx="7132781" cy="41096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539916" y="3975100"/>
            <a:ext cx="584200" cy="990600"/>
          </a:xfrm>
          <a:prstGeom prst="rect">
            <a:avLst/>
          </a:prstGeom>
          <a:solidFill>
            <a:srgbClr val="1A1A1A"/>
          </a:solidFill>
          <a:ln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409" y="1543321"/>
            <a:ext cx="7147156" cy="41096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273084" y="4503880"/>
            <a:ext cx="681760" cy="1199856"/>
          </a:xfrm>
          <a:prstGeom prst="rect">
            <a:avLst/>
          </a:prstGeom>
          <a:solidFill>
            <a:srgbClr val="1A1A1A"/>
          </a:solidFill>
          <a:ln>
            <a:solidFill>
              <a:srgbClr val="1A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06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95265" y="5543915"/>
            <a:ext cx="7001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Hard seams due to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vignetting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exposure differences,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etc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Blending Images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09" y="1508205"/>
            <a:ext cx="7735380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Blending Images: Averaging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09" y="1508205"/>
            <a:ext cx="7735380" cy="3210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09" y="1508205"/>
            <a:ext cx="7735380" cy="32294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85571" y="5490082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Seams still visible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9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51" y="1490952"/>
            <a:ext cx="2676899" cy="2667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896" y="1490952"/>
            <a:ext cx="2629267" cy="2676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65675" y="4227566"/>
                <a:ext cx="10848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75" y="4227566"/>
                <a:ext cx="1084849" cy="400110"/>
              </a:xfrm>
              <a:prstGeom prst="rect">
                <a:avLst/>
              </a:prstGeom>
              <a:blipFill>
                <a:blip r:embed="rId4"/>
                <a:stretch>
                  <a:fillRect l="-5618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528882" y="4227566"/>
                <a:ext cx="10908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882" y="4227566"/>
                <a:ext cx="1090811" cy="400110"/>
              </a:xfrm>
              <a:prstGeom prst="rect">
                <a:avLst/>
              </a:prstGeom>
              <a:blipFill>
                <a:blip r:embed="rId5"/>
                <a:stretch>
                  <a:fillRect l="-614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831964" y="2409139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85902" y="2405278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5160" y="1490952"/>
            <a:ext cx="2676899" cy="26673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98816" y="4227566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Hard overlay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304" y="5021093"/>
            <a:ext cx="3000794" cy="6668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8421" y="5021093"/>
            <a:ext cx="2972215" cy="647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65675" y="5777155"/>
                <a:ext cx="1275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75" y="5777155"/>
                <a:ext cx="1275990" cy="400110"/>
              </a:xfrm>
              <a:prstGeom prst="rect">
                <a:avLst/>
              </a:prstGeom>
              <a:blipFill>
                <a:blip r:embed="rId9"/>
                <a:stretch>
                  <a:fillRect l="-476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322804" y="5777155"/>
                <a:ext cx="12819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804" y="5777155"/>
                <a:ext cx="1281954" cy="400110"/>
              </a:xfrm>
              <a:prstGeom prst="rect">
                <a:avLst/>
              </a:prstGeom>
              <a:blipFill>
                <a:blip r:embed="rId10"/>
                <a:stretch>
                  <a:fillRect l="-476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Blending Images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38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64075" y="4303766"/>
                <a:ext cx="10848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75" y="4303766"/>
                <a:ext cx="1084849" cy="400110"/>
              </a:xfrm>
              <a:prstGeom prst="rect">
                <a:avLst/>
              </a:prstGeom>
              <a:blipFill>
                <a:blip r:embed="rId2"/>
                <a:stretch>
                  <a:fillRect l="-6180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427282" y="4303766"/>
                <a:ext cx="10908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282" y="4303766"/>
                <a:ext cx="1090811" cy="400110"/>
              </a:xfrm>
              <a:prstGeom prst="rect">
                <a:avLst/>
              </a:prstGeom>
              <a:blipFill>
                <a:blip r:embed="rId3"/>
                <a:stretch>
                  <a:fillRect l="-5587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841037" y="2362634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40992" y="2362634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832567" y="4287418"/>
                <a:ext cx="2427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Blended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𝑏𝑙𝑒𝑛𝑑</m:t>
                        </m:r>
                      </m:sub>
                    </m:sSub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67" y="4287418"/>
                <a:ext cx="2427268" cy="400110"/>
              </a:xfrm>
              <a:prstGeom prst="rect">
                <a:avLst/>
              </a:prstGeom>
              <a:blipFill>
                <a:blip r:embed="rId4"/>
                <a:stretch>
                  <a:fillRect l="-276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564075" y="5853355"/>
                <a:ext cx="1275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75" y="5853355"/>
                <a:ext cx="1275990" cy="400110"/>
              </a:xfrm>
              <a:prstGeom prst="rect">
                <a:avLst/>
              </a:prstGeom>
              <a:blipFill>
                <a:blip r:embed="rId5"/>
                <a:stretch>
                  <a:fillRect l="-5263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221204" y="5853355"/>
                <a:ext cx="12819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204" y="5853355"/>
                <a:ext cx="1281954" cy="400110"/>
              </a:xfrm>
              <a:prstGeom prst="rect">
                <a:avLst/>
              </a:prstGeom>
              <a:blipFill>
                <a:blip r:embed="rId6"/>
                <a:stretch>
                  <a:fillRect l="-4739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823" y="1449212"/>
            <a:ext cx="2667372" cy="26578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6729" y="1434922"/>
            <a:ext cx="2629267" cy="2686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8506" y="1434921"/>
            <a:ext cx="2667372" cy="2686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638" y="5068714"/>
            <a:ext cx="2981741" cy="6763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06729" y="5073737"/>
            <a:ext cx="2924583" cy="6287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406665" y="5009150"/>
                <a:ext cx="2952924" cy="84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𝑏𝑙𝑒𝑛𝑑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665" y="5009150"/>
                <a:ext cx="2952924" cy="8442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Blending Images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65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Weighting Functions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752" y="1161149"/>
            <a:ext cx="8573696" cy="46488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1545" y="6027003"/>
            <a:ext cx="5529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Pixels closer to the edge get a lower weight</a:t>
            </a:r>
          </a:p>
        </p:txBody>
      </p:sp>
    </p:spTree>
    <p:extLst>
      <p:ext uri="{BB962C8B-B14F-4D97-AF65-F5344CB8AC3E}">
        <p14:creationId xmlns:p14="http://schemas.microsoft.com/office/powerpoint/2010/main" val="181321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017" y="1134653"/>
            <a:ext cx="7078839" cy="537467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Weight blending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70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6114" y="1511072"/>
            <a:ext cx="3508565" cy="4672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mosaicing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DF] Document Image Mosaicing with Mobile Phones | Semantic Schol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19" y="2197462"/>
            <a:ext cx="2391682" cy="305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"/>
          <p:cNvSpPr txBox="1">
            <a:spLocks/>
          </p:cNvSpPr>
          <p:nvPr/>
        </p:nvSpPr>
        <p:spPr>
          <a:xfrm>
            <a:off x="4082063" y="1511072"/>
            <a:ext cx="2617378" cy="467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 Imaging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 descr="Radiography software - Stitching - Medecom - for doctor's office / radiology  / measur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746" y="2090057"/>
            <a:ext cx="2691521" cy="305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1"/>
          <p:cNvSpPr txBox="1">
            <a:spLocks/>
          </p:cNvSpPr>
          <p:nvPr/>
        </p:nvSpPr>
        <p:spPr>
          <a:xfrm>
            <a:off x="8438606" y="1511072"/>
            <a:ext cx="2953094" cy="4672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 Resolution Image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6" name="Picture 12" descr="https://media.giphy.com/media/87aNJ3bmEoc89bXAfc/giphy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838" y="1978364"/>
            <a:ext cx="45720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23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</a:t>
            </a:r>
            <a:r>
              <a:rPr lang="en-US" sz="7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watching !</a:t>
            </a:r>
            <a:endParaRPr lang="en-GB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86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840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8619" y="1162703"/>
            <a:ext cx="9316750" cy="2019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3240" y="3233449"/>
            <a:ext cx="92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1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91006" y="327085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3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22123" y="323344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9771" y="4114800"/>
            <a:ext cx="5220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corresponding points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(using feature detectors like SIFT)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2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84018" y="1"/>
            <a:ext cx="10515600" cy="849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9770" y="3217961"/>
            <a:ext cx="7171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geometric relationship between the images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63" y="775810"/>
            <a:ext cx="8748885" cy="2435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768" y="3679626"/>
            <a:ext cx="6792273" cy="24958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74274" y="6223476"/>
            <a:ext cx="6035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Warp images so that corresponding points align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1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84018" y="1"/>
            <a:ext cx="10515600" cy="849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63697" y="5948099"/>
            <a:ext cx="7171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Blend images to remove hard seams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137" y="756304"/>
            <a:ext cx="6619046" cy="50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818</TotalTime>
  <Words>1207</Words>
  <Application>Microsoft Office PowerPoint</Application>
  <PresentationFormat>Widescreen</PresentationFormat>
  <Paragraphs>337</Paragraphs>
  <Slides>60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1_Office Theme</vt:lpstr>
      <vt:lpstr>Image Stitching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Transformation</vt:lpstr>
      <vt:lpstr>Image Transformation</vt:lpstr>
      <vt:lpstr>Image Transformation</vt:lpstr>
      <vt:lpstr>Image Transformation</vt:lpstr>
      <vt:lpstr>Image Transformation</vt:lpstr>
      <vt:lpstr>Image Transformation</vt:lpstr>
      <vt:lpstr>Image Transformation</vt:lpstr>
      <vt:lpstr>Image Transformation</vt:lpstr>
      <vt:lpstr>Image Transformation</vt:lpstr>
      <vt:lpstr>Image Transformation</vt:lpstr>
      <vt:lpstr>Image Transformation</vt:lpstr>
      <vt:lpstr>PowerPoint Presentation</vt:lpstr>
      <vt:lpstr>Image Transformation</vt:lpstr>
      <vt:lpstr>Image Transformation</vt:lpstr>
      <vt:lpstr>Image Transformation</vt:lpstr>
      <vt:lpstr>Image Transformation</vt:lpstr>
      <vt:lpstr>SIFT - Introduce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Computing Weighting Functions</vt:lpstr>
      <vt:lpstr>PowerPoint Presentation</vt:lpstr>
      <vt:lpstr>Thanks for watching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Stitching</dc:title>
  <dc:creator>dell</dc:creator>
  <cp:lastModifiedBy>dell</cp:lastModifiedBy>
  <cp:revision>76</cp:revision>
  <dcterms:created xsi:type="dcterms:W3CDTF">2022-06-15T12:30:04Z</dcterms:created>
  <dcterms:modified xsi:type="dcterms:W3CDTF">2022-07-11T04:30:20Z</dcterms:modified>
</cp:coreProperties>
</file>